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7" r:id="rId2"/>
    <p:sldMasterId id="2147483739" r:id="rId3"/>
  </p:sldMasterIdLst>
  <p:notesMasterIdLst>
    <p:notesMasterId r:id="rId11"/>
  </p:notesMasterIdLst>
  <p:sldIdLst>
    <p:sldId id="278" r:id="rId4"/>
    <p:sldId id="276" r:id="rId5"/>
    <p:sldId id="277" r:id="rId6"/>
    <p:sldId id="258" r:id="rId7"/>
    <p:sldId id="273" r:id="rId8"/>
    <p:sldId id="268" r:id="rId9"/>
    <p:sldId id="275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D4D"/>
    <a:srgbClr val="D60093"/>
    <a:srgbClr val="8C3836"/>
    <a:srgbClr val="385D8A"/>
    <a:srgbClr val="71893F"/>
    <a:srgbClr val="8064A2"/>
    <a:srgbClr val="4BACC6"/>
    <a:srgbClr val="F79646"/>
    <a:srgbClr val="4F81B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9" d="100"/>
          <a:sy n="109" d="100"/>
        </p:scale>
        <p:origin x="864" y="102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>
                <a:solidFill>
                  <a:schemeClr val="bg1"/>
                </a:solidFill>
              </a:rPr>
              <a:t>Структура доходов бюджета городского поселения</a:t>
            </a:r>
            <a:r>
              <a:rPr lang="ru-RU" baseline="0" dirty="0" smtClean="0">
                <a:solidFill>
                  <a:schemeClr val="bg1"/>
                </a:solidFill>
              </a:rPr>
              <a:t> Приобье на 20</a:t>
            </a:r>
            <a:r>
              <a:rPr lang="en-US" baseline="0" dirty="0" smtClean="0">
                <a:solidFill>
                  <a:schemeClr val="bg1"/>
                </a:solidFill>
              </a:rPr>
              <a:t>2</a:t>
            </a:r>
            <a:r>
              <a:rPr lang="ru-RU" baseline="0" dirty="0" smtClean="0">
                <a:solidFill>
                  <a:schemeClr val="bg1"/>
                </a:solidFill>
              </a:rPr>
              <a:t>3 </a:t>
            </a:r>
            <a:r>
              <a:rPr lang="ru-RU" baseline="0" dirty="0" smtClean="0">
                <a:solidFill>
                  <a:schemeClr val="bg1"/>
                </a:solidFill>
              </a:rPr>
              <a:t>год и на плановый период </a:t>
            </a:r>
            <a:r>
              <a:rPr lang="ru-RU" baseline="0" dirty="0" smtClean="0">
                <a:solidFill>
                  <a:schemeClr val="bg1"/>
                </a:solidFill>
              </a:rPr>
              <a:t>2024 </a:t>
            </a:r>
            <a:r>
              <a:rPr lang="ru-RU" baseline="0" dirty="0" smtClean="0">
                <a:solidFill>
                  <a:schemeClr val="bg1"/>
                </a:solidFill>
              </a:rPr>
              <a:t>и </a:t>
            </a:r>
            <a:r>
              <a:rPr lang="ru-RU" baseline="0" dirty="0" smtClean="0">
                <a:solidFill>
                  <a:schemeClr val="bg1"/>
                </a:solidFill>
              </a:rPr>
              <a:t>2025 </a:t>
            </a:r>
            <a:r>
              <a:rPr lang="ru-RU" baseline="0" dirty="0" smtClean="0">
                <a:solidFill>
                  <a:schemeClr val="bg1"/>
                </a:solidFill>
              </a:rPr>
              <a:t>годов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</a:t>
            </a:r>
            <a:r>
              <a:rPr lang="ru-RU" sz="1600" dirty="0" smtClean="0">
                <a:solidFill>
                  <a:srgbClr val="002060"/>
                </a:solidFill>
              </a:rPr>
              <a:t>тыс. руб</a:t>
            </a:r>
            <a:r>
              <a:rPr lang="ru-RU" sz="1600" dirty="0" smtClean="0"/>
              <a:t>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#,##0.00</c:formatCode>
                <c:ptCount val="3"/>
                <c:pt idx="0">
                  <c:v>80799.600000000006</c:v>
                </c:pt>
                <c:pt idx="1">
                  <c:v>77156.7</c:v>
                </c:pt>
                <c:pt idx="2">
                  <c:v>77153.600000000006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40761</c:v>
                </c:pt>
                <c:pt idx="1">
                  <c:v>41383.4</c:v>
                </c:pt>
                <c:pt idx="2">
                  <c:v>41797.800000000003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3-43F2-892B-3C867E7BB4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#,##0.00</c:formatCode>
                <c:ptCount val="3"/>
                <c:pt idx="0">
                  <c:v>80799.600000000006</c:v>
                </c:pt>
                <c:pt idx="1">
                  <c:v>77156.7</c:v>
                </c:pt>
                <c:pt idx="2">
                  <c:v>77153.600000000006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8039.4</c:v>
                </c:pt>
                <c:pt idx="1">
                  <c:v>7939.4</c:v>
                </c:pt>
                <c:pt idx="2">
                  <c:v>7699.7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3-43F2-892B-3C867E7BB4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#,##0.00</c:formatCode>
                <c:ptCount val="3"/>
                <c:pt idx="0">
                  <c:v>80799.600000000006</c:v>
                </c:pt>
                <c:pt idx="1">
                  <c:v>77156.7</c:v>
                </c:pt>
                <c:pt idx="2">
                  <c:v>77153.600000000006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31999.200000000001</c:v>
                </c:pt>
                <c:pt idx="1">
                  <c:v>27833.9</c:v>
                </c:pt>
                <c:pt idx="2">
                  <c:v>27656.1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33-43F2-892B-3C867E7BB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7"/>
        <c:gapDepth val="168"/>
        <c:shape val="box"/>
        <c:axId val="1716213199"/>
        <c:axId val="1716214031"/>
        <c:axId val="0"/>
      </c:bar3DChart>
      <c:catAx>
        <c:axId val="1716213199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6214031"/>
        <c:crosses val="autoZero"/>
        <c:auto val="1"/>
        <c:lblAlgn val="ctr"/>
        <c:lblOffset val="100"/>
        <c:noMultiLvlLbl val="0"/>
      </c:catAx>
      <c:valAx>
        <c:axId val="171621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621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Структура расходов бюджета городского поселения </a:t>
            </a:r>
          </a:p>
          <a:p>
            <a:pPr>
              <a:defRPr/>
            </a:pPr>
            <a:r>
              <a:rPr lang="ru-RU"/>
              <a:t>Приобье на 20</a:t>
            </a:r>
            <a:r>
              <a:rPr lang="en-US"/>
              <a:t>2</a:t>
            </a:r>
            <a:r>
              <a:rPr lang="ru-RU"/>
              <a:t>3-2025 годы</a:t>
            </a:r>
          </a:p>
        </c:rich>
      </c:tx>
      <c:layout>
        <c:manualLayout>
          <c:xMode val="edge"/>
          <c:yMode val="edge"/>
          <c:x val="4.6126371263408017E-2"/>
          <c:y val="1.0374664252991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086420505248516E-2"/>
          <c:y val="0.11771094061444151"/>
          <c:w val="0.66659293680630471"/>
          <c:h val="0.822724435846997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D6009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119.3</c:v>
                </c:pt>
                <c:pt idx="1">
                  <c:v>119.3</c:v>
                </c:pt>
                <c:pt idx="2">
                  <c:v>119.3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4-45A0-ADA4-1AA7D8D5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385D8A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15997.8</c:v>
                </c:pt>
                <c:pt idx="1">
                  <c:v>16026.9</c:v>
                </c:pt>
                <c:pt idx="2">
                  <c:v>16056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D4-45A0-ADA4-1AA7D8D579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8C383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D4-45A0-ADA4-1AA7D8D579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71893F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5158.8999999999996</c:v>
                </c:pt>
                <c:pt idx="1">
                  <c:v>6922.1</c:v>
                </c:pt>
                <c:pt idx="2">
                  <c:v>8686.6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D4-45A0-ADA4-1AA7D8D579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18860.3</c:v>
                </c:pt>
                <c:pt idx="1">
                  <c:v>18856.900000000001</c:v>
                </c:pt>
                <c:pt idx="2">
                  <c:v>19770.8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D4-45A0-ADA4-1AA7D8D579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823.5</c:v>
                </c:pt>
                <c:pt idx="1">
                  <c:v>823.5</c:v>
                </c:pt>
                <c:pt idx="2">
                  <c:v>823.5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D4-45A0-ADA4-1AA7D8D579E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645.1</c:v>
                </c:pt>
                <c:pt idx="1">
                  <c:v>622.5</c:v>
                </c:pt>
                <c:pt idx="2">
                  <c:v>594.70000000000005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D4-45A0-ADA4-1AA7D8D579E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Общегосударственные вопросы </c:v>
                </c:pt>
              </c:strCache>
            </c:strRef>
          </c:tx>
          <c:spPr>
            <a:solidFill>
              <a:srgbClr val="F0FD4D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35548.699999999997</c:v>
                </c:pt>
                <c:pt idx="1">
                  <c:v>33785.5</c:v>
                </c:pt>
                <c:pt idx="2">
                  <c:v>34198.699999999997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E-406E-B212-303E6CF32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021704031"/>
        <c:axId val="2021704447"/>
      </c:barChart>
      <c:catAx>
        <c:axId val="202170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1704447"/>
        <c:crosses val="autoZero"/>
        <c:auto val="1"/>
        <c:lblAlgn val="ctr"/>
        <c:lblOffset val="100"/>
        <c:noMultiLvlLbl val="0"/>
      </c:catAx>
      <c:valAx>
        <c:axId val="2021704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170403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0.23329</cdr:x>
      <cdr:y>0.33139</cdr:y>
    </cdr:from>
    <cdr:to>
      <cdr:x>0.33277</cdr:x>
      <cdr:y>0.36963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6568" y="1872208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20</a:t>
          </a:r>
          <a:r>
            <a:rPr lang="en-US" sz="1400" dirty="0" smtClean="0">
              <a:solidFill>
                <a:schemeClr val="bg1">
                  <a:lumMod val="95000"/>
                </a:schemeClr>
              </a:solidFill>
            </a:rPr>
            <a:t>2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3 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год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0.48197</cdr:x>
      <cdr:y>0.33139</cdr:y>
    </cdr:from>
    <cdr:to>
      <cdr:x>0.58145</cdr:x>
      <cdr:y>0.36963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86808" y="1872208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2024 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год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0.74723</cdr:x>
      <cdr:y>0.33139</cdr:y>
    </cdr:from>
    <cdr:to>
      <cdr:x>0.84671</cdr:x>
      <cdr:y>0.36963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91064" y="1872208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2025 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год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0.80488</cdr:x>
      <cdr:y>0.18824</cdr:y>
    </cdr:from>
    <cdr:to>
      <cdr:x>0.98374</cdr:x>
      <cdr:y>0.24706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8792" y="1152128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0.75806</cdr:x>
      <cdr:y>0.02353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8752" y="144016"/>
          <a:ext cx="2160240" cy="5976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Общегосударственные вопросы</a:t>
          </a:r>
        </a:p>
        <a:p xmlns:a="http://schemas.openxmlformats.org/drawingml/2006/main">
          <a:r>
            <a:rPr lang="ru-RU" sz="1100" dirty="0" smtClean="0"/>
            <a:t>20</a:t>
          </a:r>
          <a:r>
            <a:rPr lang="en-US" sz="1100" dirty="0" smtClean="0"/>
            <a:t>2</a:t>
          </a:r>
          <a:r>
            <a:rPr lang="ru-RU" sz="1100" dirty="0" smtClean="0"/>
            <a:t>3 </a:t>
          </a:r>
          <a:r>
            <a:rPr lang="ru-RU" sz="1100" dirty="0" smtClean="0"/>
            <a:t>год </a:t>
          </a:r>
          <a:r>
            <a:rPr lang="ru-RU" sz="1100" dirty="0" smtClean="0"/>
            <a:t>34 198,7 </a:t>
          </a:r>
          <a:r>
            <a:rPr lang="ru-RU" sz="1100" dirty="0" err="1" smtClean="0"/>
            <a:t>т.р</a:t>
          </a:r>
          <a:r>
            <a:rPr lang="ru-RU" sz="1100" dirty="0" smtClean="0"/>
            <a:t>.</a:t>
          </a:r>
        </a:p>
        <a:p xmlns:a="http://schemas.openxmlformats.org/drawingml/2006/main">
          <a:r>
            <a:rPr lang="ru-RU" dirty="0" smtClean="0"/>
            <a:t>202</a:t>
          </a:r>
          <a:r>
            <a:rPr lang="ru-RU" dirty="0"/>
            <a:t>4</a:t>
          </a:r>
          <a:r>
            <a:rPr lang="ru-RU" dirty="0" smtClean="0"/>
            <a:t> </a:t>
          </a:r>
          <a:r>
            <a:rPr lang="ru-RU" dirty="0" smtClean="0"/>
            <a:t>год </a:t>
          </a:r>
          <a:r>
            <a:rPr lang="ru-RU" dirty="0" smtClean="0"/>
            <a:t>33 785,5т.р</a:t>
          </a:r>
          <a:r>
            <a:rPr lang="ru-RU" dirty="0" smtClean="0"/>
            <a:t>.</a:t>
          </a:r>
        </a:p>
        <a:p xmlns:a="http://schemas.openxmlformats.org/drawingml/2006/main">
          <a:r>
            <a:rPr lang="ru-RU" sz="1100" dirty="0" smtClean="0"/>
            <a:t>202</a:t>
          </a:r>
          <a:r>
            <a:rPr lang="ru-RU" dirty="0"/>
            <a:t>5</a:t>
          </a:r>
          <a:r>
            <a:rPr lang="ru-RU" sz="1100" dirty="0" smtClean="0"/>
            <a:t> </a:t>
          </a:r>
          <a:r>
            <a:rPr lang="ru-RU" sz="1100" dirty="0" smtClean="0"/>
            <a:t>год </a:t>
          </a:r>
          <a:r>
            <a:rPr lang="ru-RU" sz="1100" dirty="0" smtClean="0"/>
            <a:t>35 548,7 </a:t>
          </a:r>
          <a:r>
            <a:rPr lang="ru-RU" sz="1100" dirty="0" err="1" smtClean="0"/>
            <a:t>т.р</a:t>
          </a:r>
          <a:r>
            <a:rPr lang="ru-RU" sz="1100" dirty="0" smtClean="0"/>
            <a:t>.</a:t>
          </a:r>
        </a:p>
        <a:p xmlns:a="http://schemas.openxmlformats.org/drawingml/2006/main">
          <a:r>
            <a:rPr lang="ru-RU" dirty="0"/>
            <a:t> </a:t>
          </a:r>
          <a:r>
            <a:rPr lang="ru-RU" b="1" dirty="0" smtClean="0"/>
            <a:t>Национальная оборона </a:t>
          </a:r>
        </a:p>
        <a:p xmlns:a="http://schemas.openxmlformats.org/drawingml/2006/main">
          <a:r>
            <a:rPr lang="ru-RU" dirty="0"/>
            <a:t>20</a:t>
          </a:r>
          <a:r>
            <a:rPr lang="en-US" dirty="0"/>
            <a:t>2</a:t>
          </a:r>
          <a:r>
            <a:rPr lang="ru-RU" dirty="0"/>
            <a:t>3 год </a:t>
          </a:r>
          <a:r>
            <a:rPr lang="ru-RU" dirty="0" smtClean="0"/>
            <a:t>594,7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dirty="0" smtClean="0"/>
            <a:t>2024 год 622,5 </a:t>
          </a:r>
          <a:r>
            <a:rPr lang="ru-RU" dirty="0" err="1" smtClean="0"/>
            <a:t>т.р</a:t>
          </a:r>
          <a:r>
            <a:rPr lang="ru-RU" dirty="0" smtClean="0"/>
            <a:t>.</a:t>
          </a:r>
        </a:p>
        <a:p xmlns:a="http://schemas.openxmlformats.org/drawingml/2006/main">
          <a:r>
            <a:rPr lang="ru-RU" dirty="0"/>
            <a:t>202</a:t>
          </a:r>
          <a:r>
            <a:rPr lang="ru-RU" dirty="0" smtClean="0"/>
            <a:t>5</a:t>
          </a:r>
          <a:r>
            <a:rPr lang="ru-RU" dirty="0"/>
            <a:t> год </a:t>
          </a:r>
          <a:r>
            <a:rPr lang="ru-RU" dirty="0" smtClean="0"/>
            <a:t>645,1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sz="1100" dirty="0" smtClean="0"/>
            <a:t> </a:t>
          </a:r>
          <a:r>
            <a: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Нац. безопасность и </a:t>
          </a:r>
          <a:r>
            <a:rPr lang="ru-RU" sz="11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правоохр</a:t>
          </a:r>
          <a:r>
            <a: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-я деятельность</a:t>
          </a:r>
        </a:p>
        <a:p xmlns:a="http://schemas.openxmlformats.org/drawingml/2006/main">
          <a:r>
            <a:rPr lang="ru-RU" dirty="0"/>
            <a:t>20</a:t>
          </a:r>
          <a:r>
            <a:rPr lang="en-US" dirty="0"/>
            <a:t>2</a:t>
          </a:r>
          <a:r>
            <a:rPr lang="ru-RU" dirty="0"/>
            <a:t>3 год </a:t>
          </a:r>
          <a:r>
            <a:rPr lang="ru-RU" dirty="0" smtClean="0"/>
            <a:t>823,5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dirty="0" smtClean="0"/>
            <a:t>2024 год 823,5 </a:t>
          </a:r>
          <a:r>
            <a:rPr lang="ru-RU" dirty="0" err="1" smtClean="0"/>
            <a:t>т.р</a:t>
          </a:r>
          <a:r>
            <a:rPr lang="ru-RU" dirty="0" smtClean="0"/>
            <a:t>.</a:t>
          </a:r>
        </a:p>
        <a:p xmlns:a="http://schemas.openxmlformats.org/drawingml/2006/main">
          <a:r>
            <a:rPr lang="ru-RU" dirty="0"/>
            <a:t>202</a:t>
          </a:r>
          <a:r>
            <a:rPr lang="ru-RU" dirty="0" smtClean="0"/>
            <a:t>5</a:t>
          </a:r>
          <a:r>
            <a:rPr lang="ru-RU" dirty="0"/>
            <a:t> год </a:t>
          </a:r>
          <a:r>
            <a:rPr lang="ru-RU" dirty="0" smtClean="0"/>
            <a:t>823,5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dirty="0" smtClean="0"/>
            <a:t> </a:t>
          </a:r>
          <a:r>
            <a:rPr lang="ru-RU" b="1" dirty="0" smtClean="0"/>
            <a:t>Национальная экономика</a:t>
          </a:r>
        </a:p>
        <a:p xmlns:a="http://schemas.openxmlformats.org/drawingml/2006/main">
          <a:r>
            <a:rPr lang="ru-RU" dirty="0"/>
            <a:t>20</a:t>
          </a:r>
          <a:r>
            <a:rPr lang="en-US" dirty="0"/>
            <a:t>2</a:t>
          </a:r>
          <a:r>
            <a:rPr lang="ru-RU" dirty="0"/>
            <a:t>3 год </a:t>
          </a:r>
          <a:r>
            <a:rPr lang="ru-RU" dirty="0" smtClean="0"/>
            <a:t>19 770,8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dirty="0" smtClean="0"/>
            <a:t>2024 год 18 856,9 </a:t>
          </a:r>
          <a:r>
            <a:rPr lang="ru-RU" dirty="0" err="1" smtClean="0"/>
            <a:t>т.р</a:t>
          </a:r>
          <a:r>
            <a:rPr lang="ru-RU" dirty="0" smtClean="0"/>
            <a:t>.</a:t>
          </a:r>
        </a:p>
        <a:p xmlns:a="http://schemas.openxmlformats.org/drawingml/2006/main">
          <a:r>
            <a:rPr lang="ru-RU" dirty="0"/>
            <a:t>202</a:t>
          </a:r>
          <a:r>
            <a:rPr lang="ru-RU" dirty="0" smtClean="0"/>
            <a:t>5</a:t>
          </a:r>
          <a:r>
            <a:rPr lang="ru-RU" dirty="0"/>
            <a:t> год </a:t>
          </a:r>
          <a:r>
            <a:rPr lang="ru-RU" dirty="0" smtClean="0"/>
            <a:t>18 860,3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b="1" dirty="0" smtClean="0"/>
            <a:t>Жилищно-коммунальное </a:t>
          </a:r>
          <a:r>
            <a:rPr lang="ru-RU" b="1" dirty="0" smtClean="0"/>
            <a:t>хозяйство</a:t>
          </a:r>
        </a:p>
        <a:p xmlns:a="http://schemas.openxmlformats.org/drawingml/2006/main">
          <a:r>
            <a:rPr lang="ru-RU" dirty="0"/>
            <a:t>20</a:t>
          </a:r>
          <a:r>
            <a:rPr lang="en-US" dirty="0"/>
            <a:t>2</a:t>
          </a:r>
          <a:r>
            <a:rPr lang="ru-RU" dirty="0"/>
            <a:t>3 год </a:t>
          </a:r>
          <a:r>
            <a:rPr lang="ru-RU" dirty="0" smtClean="0"/>
            <a:t>8 686,6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dirty="0" smtClean="0"/>
            <a:t>2024 год 6 922,1 </a:t>
          </a:r>
          <a:r>
            <a:rPr lang="ru-RU" dirty="0" err="1" smtClean="0"/>
            <a:t>т.р</a:t>
          </a:r>
          <a:r>
            <a:rPr lang="ru-RU" dirty="0" smtClean="0"/>
            <a:t>.</a:t>
          </a:r>
        </a:p>
        <a:p xmlns:a="http://schemas.openxmlformats.org/drawingml/2006/main">
          <a:r>
            <a:rPr lang="ru-RU" dirty="0"/>
            <a:t>202</a:t>
          </a:r>
          <a:r>
            <a:rPr lang="ru-RU" dirty="0" smtClean="0"/>
            <a:t>5</a:t>
          </a:r>
          <a:r>
            <a:rPr lang="ru-RU" dirty="0"/>
            <a:t> год </a:t>
          </a:r>
          <a:r>
            <a:rPr lang="ru-RU" dirty="0" smtClean="0"/>
            <a:t>5 158,9 </a:t>
          </a:r>
          <a:r>
            <a:rPr lang="ru-RU" dirty="0" err="1" smtClean="0"/>
            <a:t>т.р</a:t>
          </a:r>
          <a:r>
            <a:rPr lang="ru-RU" dirty="0" smtClean="0"/>
            <a:t>.</a:t>
          </a:r>
        </a:p>
        <a:p xmlns:a="http://schemas.openxmlformats.org/drawingml/2006/main">
          <a:r>
            <a:rPr lang="ru-RU" b="1" dirty="0" smtClean="0"/>
            <a:t>Охрана окружающей среды</a:t>
          </a:r>
        </a:p>
        <a:p xmlns:a="http://schemas.openxmlformats.org/drawingml/2006/main">
          <a:r>
            <a:rPr lang="ru-RU" dirty="0"/>
            <a:t>20</a:t>
          </a:r>
          <a:r>
            <a:rPr lang="en-US" dirty="0"/>
            <a:t>2</a:t>
          </a:r>
          <a:r>
            <a:rPr lang="ru-RU" dirty="0"/>
            <a:t>3 год </a:t>
          </a:r>
          <a:r>
            <a:rPr lang="ru-RU" dirty="0" smtClean="0"/>
            <a:t>550,0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dirty="0" smtClean="0"/>
            <a:t>2024 год 0,0 </a:t>
          </a:r>
          <a:r>
            <a:rPr lang="ru-RU" dirty="0" err="1" smtClean="0"/>
            <a:t>т.р</a:t>
          </a:r>
          <a:r>
            <a:rPr lang="ru-RU" dirty="0" smtClean="0"/>
            <a:t>.</a:t>
          </a:r>
        </a:p>
        <a:p xmlns:a="http://schemas.openxmlformats.org/drawingml/2006/main">
          <a:r>
            <a:rPr lang="ru-RU" dirty="0"/>
            <a:t>202</a:t>
          </a:r>
          <a:r>
            <a:rPr lang="ru-RU" dirty="0" smtClean="0"/>
            <a:t>5</a:t>
          </a:r>
          <a:r>
            <a:rPr lang="ru-RU" dirty="0"/>
            <a:t> год </a:t>
          </a:r>
          <a:r>
            <a:rPr lang="ru-RU" dirty="0" smtClean="0"/>
            <a:t>0,0 </a:t>
          </a:r>
          <a:r>
            <a:rPr lang="ru-RU" dirty="0" err="1" smtClean="0"/>
            <a:t>т.р</a:t>
          </a:r>
          <a:r>
            <a:rPr lang="ru-RU" dirty="0" smtClean="0"/>
            <a:t>.</a:t>
          </a:r>
          <a:endParaRPr lang="ru-RU" b="1" dirty="0"/>
        </a:p>
        <a:p xmlns:a="http://schemas.openxmlformats.org/drawingml/2006/main">
          <a:r>
            <a:rPr lang="ru-RU" sz="1100" b="1" dirty="0" smtClean="0"/>
            <a:t>Культура</a:t>
          </a:r>
          <a:r>
            <a:rPr lang="ru-RU" sz="1100" b="1" dirty="0" smtClean="0"/>
            <a:t>, кинематография</a:t>
          </a:r>
        </a:p>
        <a:p xmlns:a="http://schemas.openxmlformats.org/drawingml/2006/main">
          <a:r>
            <a:rPr lang="ru-RU" dirty="0"/>
            <a:t>20</a:t>
          </a:r>
          <a:r>
            <a:rPr lang="en-US" dirty="0"/>
            <a:t>2</a:t>
          </a:r>
          <a:r>
            <a:rPr lang="ru-RU" dirty="0"/>
            <a:t>3 год </a:t>
          </a:r>
          <a:r>
            <a:rPr lang="ru-RU" dirty="0" smtClean="0"/>
            <a:t>16 056,0т.р</a:t>
          </a:r>
          <a:r>
            <a:rPr lang="ru-RU" dirty="0"/>
            <a:t>.</a:t>
          </a:r>
        </a:p>
        <a:p xmlns:a="http://schemas.openxmlformats.org/drawingml/2006/main">
          <a:r>
            <a:rPr lang="ru-RU" dirty="0" smtClean="0"/>
            <a:t>2024 год 16 026,9 </a:t>
          </a:r>
          <a:r>
            <a:rPr lang="ru-RU" dirty="0" err="1" smtClean="0"/>
            <a:t>т.р</a:t>
          </a:r>
          <a:r>
            <a:rPr lang="ru-RU" dirty="0" smtClean="0"/>
            <a:t>.</a:t>
          </a:r>
        </a:p>
        <a:p xmlns:a="http://schemas.openxmlformats.org/drawingml/2006/main">
          <a:r>
            <a:rPr lang="ru-RU" dirty="0"/>
            <a:t>202</a:t>
          </a:r>
          <a:r>
            <a:rPr lang="ru-RU" dirty="0" smtClean="0"/>
            <a:t>5</a:t>
          </a:r>
          <a:r>
            <a:rPr lang="ru-RU" dirty="0"/>
            <a:t> год </a:t>
          </a:r>
          <a:r>
            <a:rPr lang="ru-RU" dirty="0" smtClean="0"/>
            <a:t>15 997,8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sz="1100" dirty="0" smtClean="0"/>
            <a:t> </a:t>
          </a:r>
          <a:r>
            <a:rPr lang="ru-RU" sz="1100" b="1" dirty="0" smtClean="0"/>
            <a:t>Физическая культура и спорт</a:t>
          </a:r>
        </a:p>
        <a:p xmlns:a="http://schemas.openxmlformats.org/drawingml/2006/main">
          <a:r>
            <a:rPr lang="ru-RU" dirty="0"/>
            <a:t>20</a:t>
          </a:r>
          <a:r>
            <a:rPr lang="en-US" dirty="0"/>
            <a:t>2</a:t>
          </a:r>
          <a:r>
            <a:rPr lang="ru-RU" dirty="0"/>
            <a:t>3 год </a:t>
          </a:r>
          <a:r>
            <a:rPr lang="ru-RU" dirty="0" smtClean="0"/>
            <a:t>119,3 </a:t>
          </a:r>
          <a:r>
            <a:rPr lang="ru-RU" dirty="0" err="1" smtClean="0"/>
            <a:t>т.р</a:t>
          </a:r>
          <a:r>
            <a:rPr lang="ru-RU" dirty="0"/>
            <a:t>.</a:t>
          </a:r>
        </a:p>
        <a:p xmlns:a="http://schemas.openxmlformats.org/drawingml/2006/main">
          <a:r>
            <a:rPr lang="ru-RU" dirty="0" smtClean="0"/>
            <a:t>2024 год 119,3 </a:t>
          </a:r>
          <a:r>
            <a:rPr lang="ru-RU" dirty="0" err="1" smtClean="0"/>
            <a:t>т.р</a:t>
          </a:r>
          <a:r>
            <a:rPr lang="ru-RU" dirty="0" smtClean="0"/>
            <a:t>.</a:t>
          </a:r>
        </a:p>
        <a:p xmlns:a="http://schemas.openxmlformats.org/drawingml/2006/main">
          <a:r>
            <a:rPr lang="ru-RU" dirty="0"/>
            <a:t>202</a:t>
          </a:r>
          <a:r>
            <a:rPr lang="ru-RU" dirty="0" smtClean="0"/>
            <a:t>5</a:t>
          </a:r>
          <a:r>
            <a:rPr lang="ru-RU" dirty="0"/>
            <a:t> год </a:t>
          </a:r>
          <a:r>
            <a:rPr lang="ru-RU" dirty="0" smtClean="0"/>
            <a:t>119,3 </a:t>
          </a:r>
          <a:r>
            <a:rPr lang="ru-RU" dirty="0" err="1" smtClean="0"/>
            <a:t>т.р</a:t>
          </a:r>
          <a:r>
            <a:rPr lang="ru-RU" dirty="0"/>
            <a:t>.</a:t>
          </a:r>
        </a:p>
      </cdr:txBody>
    </cdr:sp>
  </cdr:relSizeAnchor>
  <cdr:relSizeAnchor xmlns:cdr="http://schemas.openxmlformats.org/drawingml/2006/chartDrawing">
    <cdr:from>
      <cdr:x>0.74142</cdr:x>
      <cdr:y>0.03529</cdr:y>
    </cdr:from>
    <cdr:to>
      <cdr:x>0.74949</cdr:x>
      <cdr:y>0.04706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 flipV="1">
          <a:off x="6620144" y="216024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rgbClr val="F0FD4D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0.74142</cdr:x>
      <cdr:y>0.15294</cdr:y>
    </cdr:from>
    <cdr:to>
      <cdr:x>0.74949</cdr:x>
      <cdr:y>0.16471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620144" y="936104"/>
          <a:ext cx="72008" cy="720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0.74142</cdr:x>
      <cdr:y>0.25882</cdr:y>
    </cdr:from>
    <cdr:to>
      <cdr:x>0.74949</cdr:x>
      <cdr:y>0.27059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620144" y="1584176"/>
          <a:ext cx="72008" cy="720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0.74142</cdr:x>
      <cdr:y>0.38824</cdr:y>
    </cdr:from>
    <cdr:to>
      <cdr:x>0.74949</cdr:x>
      <cdr:y>0.4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620144" y="2376264"/>
          <a:ext cx="72008" cy="720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0.74142</cdr:x>
      <cdr:y>0.64706</cdr:y>
    </cdr:from>
    <cdr:to>
      <cdr:x>0.74949</cdr:x>
      <cdr:y>0.65882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620144" y="3960440"/>
          <a:ext cx="72008" cy="720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0.74142</cdr:x>
      <cdr:y>0.74118</cdr:y>
    </cdr:from>
    <cdr:to>
      <cdr:x>0.74949</cdr:x>
      <cdr:y>0.75294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6620144" y="4536504"/>
          <a:ext cx="72008" cy="720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15A9A0-3778-475C-8529-0449C86D3466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38DF0BA-E1D8-4F5D-AA52-15619C0D0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E50E-34F5-48F1-A740-EDD1F6CB629D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BDED-A14B-41C0-97A8-5527BB388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E49B-32B5-461A-8841-12FEA0DB271A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531D-4D01-478B-B6E5-CAA049956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1AA7-A8F0-44D8-85DA-89AEC27FA145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7628-F9B9-4BFA-83E3-CD556CBBF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6E50E-34F5-48F1-A740-EDD1F6CB629D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53BDED-A14B-41C0-97A8-5527BB388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0160D-C66F-4ADA-80B2-7A4112093AA8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F358-C48C-49E5-9490-EBC8B547FA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62E7E-F51F-4352-97AA-1C6CE0B39313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AB69C-62A0-4781-B2F5-623C172A27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9BA51-8843-4DC6-BD2C-D87B20DB2966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290FA-F128-485E-BC5C-BE280241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91AE6-4852-4D75-BE7F-1C24F2C88836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03877-C435-4B76-A6D5-B9510A685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60BB7-A4BA-427B-81FA-1A85A5EF51F7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F9601-50D8-43BB-A1CB-F687B4D1B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90FB9-A96C-499C-A31D-3423D39C68BD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7DBC9-26C7-4C7B-85CA-265A14D52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5E4E5-0B51-4A8A-869D-590C41BD9D23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47234-2BBC-4582-8C33-6F6AD753A2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160D-C66F-4ADA-80B2-7A4112093AA8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F358-C48C-49E5-9490-EBC8B547F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012DE-EC7C-4D6D-B6D8-0D36CBDDA6D0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37F89-4DE9-466D-B24D-CD58E8500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4E49B-32B5-461A-8841-12FEA0DB271A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7531D-4D01-478B-B6E5-CAA049956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51AA7-A8F0-44D8-85DA-89AEC27FA145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D7628-F9B9-4BFA-83E3-CD556CBBF0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6E50E-34F5-48F1-A740-EDD1F6CB629D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3BDED-A14B-41C0-97A8-5527BB388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0160D-C66F-4ADA-80B2-7A4112093AA8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F358-C48C-49E5-9490-EBC8B547FA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62E7E-F51F-4352-97AA-1C6CE0B39313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AB69C-62A0-4781-B2F5-623C172A27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9BA51-8843-4DC6-BD2C-D87B20DB2966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290FA-F128-485E-BC5C-BE280241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91AE6-4852-4D75-BE7F-1C24F2C88836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03877-C435-4B76-A6D5-B9510A685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60BB7-A4BA-427B-81FA-1A85A5EF51F7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F9601-50D8-43BB-A1CB-F687B4D1B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90FB9-A96C-499C-A31D-3423D39C68BD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7DBC9-26C7-4C7B-85CA-265A14D52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2E7E-F51F-4352-97AA-1C6CE0B39313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B69C-62A0-4781-B2F5-623C172A2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5E4E5-0B51-4A8A-869D-590C41BD9D23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47234-2BBC-4582-8C33-6F6AD753A2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012DE-EC7C-4D6D-B6D8-0D36CBDDA6D0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37F89-4DE9-466D-B24D-CD58E8500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4E49B-32B5-461A-8841-12FEA0DB271A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7531D-4D01-478B-B6E5-CAA049956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51AA7-A8F0-44D8-85DA-89AEC27FA145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D7628-F9B9-4BFA-83E3-CD556CBBF0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BA51-8843-4DC6-BD2C-D87B20DB2966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90FA-F128-485E-BC5C-BE280241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1AE6-4852-4D75-BE7F-1C24F2C88836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3877-C435-4B76-A6D5-B9510A685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0BB7-A4BA-427B-81FA-1A85A5EF51F7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9601-50D8-43BB-A1CB-F687B4D1B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0FB9-A96C-499C-A31D-3423D39C68BD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DBC9-26C7-4C7B-85CA-265A14D52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E4E5-0B51-4A8A-869D-590C41BD9D23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7234-2BBC-4582-8C33-6F6AD753A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12DE-EC7C-4D6D-B6D8-0D36CBDDA6D0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7F89-4DE9-466D-B24D-CD58E8500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6C7A6-A563-4239-AF7D-94DDB1D6378C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6CCB2-6FAD-4B6D-8DD8-366A7D674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9E6C7A6-A563-4239-AF7D-94DDB1D6378C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C76CCB2-6FAD-4B6D-8DD8-366A7D6746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9E6C7A6-A563-4239-AF7D-94DDB1D6378C}" type="datetimeFigureOut">
              <a:rPr lang="ru-RU" smtClean="0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C76CCB2-6FAD-4B6D-8DD8-366A7D6746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4482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Бюджет </a:t>
            </a:r>
            <a:endParaRPr lang="ru-RU" sz="40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городского поселения </a:t>
            </a: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Приобье</a:t>
            </a:r>
          </a:p>
          <a:p>
            <a:pPr algn="ctr"/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на 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</a:t>
            </a:r>
            <a:r>
              <a:rPr lang="en-US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 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год </a:t>
            </a: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и плановый период </a:t>
            </a:r>
          </a:p>
          <a:p>
            <a:pPr algn="ctr"/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202</a:t>
            </a: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– 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202</a:t>
            </a: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годов</a:t>
            </a:r>
            <a:endParaRPr lang="ru-RU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8052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44583"/>
                </a:solidFill>
                <a:latin typeface="Calibri" pitchFamily="34" charset="0"/>
              </a:rPr>
              <a:t>Финансово-экономический отдел</a:t>
            </a:r>
          </a:p>
          <a:p>
            <a:r>
              <a:rPr lang="ru-RU" b="1" dirty="0" smtClean="0">
                <a:solidFill>
                  <a:srgbClr val="244583"/>
                </a:solidFill>
                <a:latin typeface="Calibri" pitchFamily="34" charset="0"/>
              </a:rPr>
              <a:t>администрации </a:t>
            </a:r>
            <a:r>
              <a:rPr lang="ru-RU" b="1" dirty="0">
                <a:solidFill>
                  <a:srgbClr val="244583"/>
                </a:solidFill>
                <a:latin typeface="Calibri" pitchFamily="34" charset="0"/>
              </a:rPr>
              <a:t>городского поселения Приобье</a:t>
            </a:r>
          </a:p>
        </p:txBody>
      </p:sp>
    </p:spTree>
    <p:extLst>
      <p:ext uri="{BB962C8B-B14F-4D97-AF65-F5344CB8AC3E}">
        <p14:creationId xmlns:p14="http://schemas.microsoft.com/office/powerpoint/2010/main" val="21041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0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ctr"/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Уважаемые жители городского поселения Приобье!</a:t>
            </a:r>
          </a:p>
          <a:p>
            <a:pPr indent="449263" algn="ctr"/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В соответствии с Бюджетным посланием Президента Российской Федерации Федеральному собранию от 16 июня 2013 года «О бюджетной политике в 2014-2016 годах», в целях повышения прозрачности бюджетов и бюджетного процесса, полного и доступного информирования граждан предусмотрено регулярно размещать в сети Интернет брошюру «Бюджет для граждан».</a:t>
            </a: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В настоящей брошюре представлен бюджет муниципального образования городское поселение Приобье на 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3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202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годов.</a:t>
            </a:r>
          </a:p>
          <a:p>
            <a:pPr indent="449263" algn="just" eaLnBrk="0" hangingPunct="0"/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Основание:</a:t>
            </a: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marL="285750" indent="-285750" algn="just" eaLnBrk="0" hangingPunct="0">
              <a:buFontTx/>
              <a:buChar char="-"/>
            </a:pP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Решение Совета депутатов городского поселения Приобье от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7.12.20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№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78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«О бюджете муниципального образования городское поселение Приобье на 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3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202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годов»;</a:t>
            </a:r>
          </a:p>
          <a:p>
            <a:pPr indent="449263" algn="just" eaLnBrk="0" hangingPunct="0"/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Бюджет – форма образования и расходования денежных средств для решения задач и функций государства и местного самоуправления.</a:t>
            </a: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Поступающие в бюджет поселения денежные средства или </a:t>
            </a:r>
            <a:r>
              <a:rPr lang="ru-RU" sz="1600" b="1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ДОХОДЫ БЮДЖЕТА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состоят из</a:t>
            </a:r>
            <a:r>
              <a:rPr lang="ru-RU" sz="1600" b="1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собственных доходов (налоговые и неналоговые доходы) и безвозмездных поступлений из других бюджетов в виде дотаций, субсидий, субвенций.</a:t>
            </a: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Выплачиваемые из бюджета денежные средства или </a:t>
            </a:r>
            <a:r>
              <a:rPr lang="ru-RU" sz="1600" b="1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РАСХОДЫ БЮДЖЕТА </a:t>
            </a:r>
            <a:r>
              <a:rPr lang="ru-RU" sz="16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направляются для исполнения расходных обязательств по решению вопросов местного значения в соответствии с Федеральным законом  «Об общих принципах организации местного самоуправления в Российской Федерации» от 06.10.2003 № 131-ФЗ.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5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76672"/>
            <a:ext cx="8964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 eaLnBrk="0" hangingPunct="0"/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Структура расходов бюджета поселения представлена в слайдах по следующим разделам: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«общегосударственные вопросы», </a:t>
            </a:r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к нему  относятся расходы на содержание администрации, затраты резервного фонда администрации и расходы на проведение выборов, оценку недвижимости, признание прав по муниципальной собственности;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-  </a:t>
            </a:r>
            <a:r>
              <a:rPr lang="ru-RU" sz="14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«национальная оборона и национальная безопасность», </a:t>
            </a:r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к нему относятся расходы по исполнению полномочий по осуществлению воинского учета, государственной регистрации  актов гражданского состояния,  защите населения и территории от последствий чрезвычайных ситуаций природного и техногенного характера, мероприятий по гражданской обороне;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400" dirty="0">
                <a:solidFill>
                  <a:srgbClr val="99CC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1400" dirty="0">
                <a:solidFill>
                  <a:srgbClr val="99CC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1400" dirty="0">
                <a:solidFill>
                  <a:srgbClr val="99CC00"/>
                </a:solidFill>
                <a:latin typeface="Calibri" pitchFamily="34" charset="0"/>
                <a:cs typeface="Times New Roman" pitchFamily="18" charset="0"/>
              </a:rPr>
              <a:t>«национальная экономика»,</a:t>
            </a:r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к нему относятся расходы по выполнению целевых региональных программ по содействию занятости населения, </a:t>
            </a:r>
            <a:r>
              <a:rPr lang="ru-RU" sz="1400" dirty="0" err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внутрипоселковым</a:t>
            </a:r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пассажирским перевозкам на территории поселения, содержанию, ремонту и капитальному ремонту дорог и обеспечению безопасности на </a:t>
            </a:r>
            <a:r>
              <a:rPr lang="ru-RU" sz="14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них; </a:t>
            </a:r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оплата расходов на связь и информационные технологии, мероприятия по землеустройству и землепользованию;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400" dirty="0">
                <a:solidFill>
                  <a:srgbClr val="CC99FF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«жилищно-коммунальное хозяйство»,  </a:t>
            </a:r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к которому  относятся   расходы по капитальному ремонту муниципального жилищного фонда. Также  расходы по организации в границах поселения тепло-, водоснабжения, водоотведения, снабжения населения сжиженным газом, капитальному ремонту объектов жилищно-коммунального хозяйства, организации уличного освещения, включая оплату за электроэнергию, озеленению территории, содержанию мест захоронения, расходы  по уборке улиц и площадей от мусора, по благоустройству территории;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>
              <a:buFontTx/>
              <a:buChar char="-"/>
            </a:pPr>
            <a:r>
              <a:rPr lang="ru-RU" sz="1400" dirty="0">
                <a:solidFill>
                  <a:srgbClr val="99CCFF"/>
                </a:solidFill>
                <a:latin typeface="Calibri" pitchFamily="34" charset="0"/>
                <a:cs typeface="Times New Roman" pitchFamily="18" charset="0"/>
              </a:rPr>
              <a:t>«социальная сфера»,</a:t>
            </a:r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к нему относятся расходы по проведению мероприятий по молодежной политике, культурно-массовых мероприятий по организации досуга населения поселения, мероприятий для старшего поколения, организации библиотечного обслуживания, физкультурно-оздоровительной работы и спортивных мероприятий.</a:t>
            </a:r>
          </a:p>
          <a:p>
            <a:pPr algn="just" eaLnBrk="0" hangingPunct="0"/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	Финансово-экономическим отделом администрации городского поселения Приобье ежеквартально после утверждения Отчета об исполнении бюджета поселения Советом депутатов городского поселения Приобье  будет проводиться обновление представленных слайдов.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                                             </a:t>
            </a:r>
          </a:p>
          <a:p>
            <a:pPr indent="449263" algn="ctr" eaLnBrk="0" hangingPunct="0"/>
            <a:r>
              <a:rPr lang="ru-RU" sz="140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Заместитель главы по финансам                                                            Л.К. Дмитриева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804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Основные параметры бюджета городского поселения Приобье на 20</a:t>
            </a:r>
            <a:r>
              <a:rPr lang="en-US" sz="28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3-2025 </a:t>
            </a:r>
            <a:r>
              <a:rPr lang="ru-RU" sz="28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годы</a:t>
            </a:r>
            <a:endParaRPr lang="ru-RU" sz="2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256328"/>
              </p:ext>
            </p:extLst>
          </p:nvPr>
        </p:nvGraphicFramePr>
        <p:xfrm>
          <a:off x="457200" y="1629348"/>
          <a:ext cx="8229600" cy="379417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44446183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7773092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072849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46070299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037190"/>
                  </a:ext>
                </a:extLst>
              </a:tr>
              <a:tr h="81496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80 799,6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77 156,7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77 153,6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2891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Расходы,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80 799,6</a:t>
                      </a:r>
                      <a:endParaRPr lang="ru-RU" dirty="0" smtClean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77 156,7</a:t>
                      </a:r>
                      <a:endParaRPr lang="ru-RU" dirty="0" smtClean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77 153,6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r>
                        <a:rPr lang="ru-RU" baseline="0" dirty="0" smtClean="0"/>
                        <a:t> условно утвержденные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0,0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0,0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67747"/>
                  </a:ext>
                </a:extLst>
              </a:tr>
              <a:tr h="7846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Профицит (+)</a:t>
                      </a:r>
                    </a:p>
                    <a:p>
                      <a:pPr algn="ctr"/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7237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42540"/>
              </p:ext>
            </p:extLst>
          </p:nvPr>
        </p:nvGraphicFramePr>
        <p:xfrm>
          <a:off x="611560" y="548680"/>
          <a:ext cx="8686800" cy="564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300" cy="7651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FFFFFF"/>
                </a:solidFill>
              </a:rPr>
              <a:t>Объемы безвозмездных поступлений  от других бюджетов бюджетной системы Российской Федерации на 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</a:rPr>
              <a:t>202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</a:rPr>
              <a:t>3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</a:rPr>
              <a:t>-2025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</a:rPr>
              <a:t>годы (тыс.руб.)</a:t>
            </a:r>
          </a:p>
        </p:txBody>
      </p:sp>
      <p:graphicFrame>
        <p:nvGraphicFramePr>
          <p:cNvPr id="21589" name="Group 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632234"/>
              </p:ext>
            </p:extLst>
          </p:nvPr>
        </p:nvGraphicFramePr>
        <p:xfrm>
          <a:off x="317661" y="1340768"/>
          <a:ext cx="8430803" cy="49013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1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Дотации бюджетам бюджетной системы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20 587,6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20 059,7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20 231,9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51,5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51,5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Субвенции бюджетам городских поселений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594,7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622,5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645,1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Субвенции бюджетам городских поселений на государственную регистрацию актов гражданского состояния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348,7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348,7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348,7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Прочие межбюджетные трансферты, передаваемые бюджетам  городских поселений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10 416,7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6 751,5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6 378,9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extLst>
                  <a:ext uri="{0D108BD9-81ED-4DB2-BD59-A6C34878D82A}">
                    <a16:rowId xmlns:a16="http://schemas.microsoft.com/office/drawing/2014/main" val="2688731750"/>
                  </a:ext>
                </a:extLst>
              </a:tr>
              <a:tr h="482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31 999,2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27 833,9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27 656,1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42094"/>
              </p:ext>
            </p:extLst>
          </p:nvPr>
        </p:nvGraphicFramePr>
        <p:xfrm>
          <a:off x="-10328" y="620688"/>
          <a:ext cx="892899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588224" y="3693596"/>
            <a:ext cx="72008" cy="72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5877272"/>
            <a:ext cx="72008" cy="72008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2664</TotalTime>
  <Words>882</Words>
  <Application>Microsoft Office PowerPoint</Application>
  <PresentationFormat>Экран (4:3)</PresentationFormat>
  <Paragraphs>129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Courier New</vt:lpstr>
      <vt:lpstr>Georgia</vt:lpstr>
      <vt:lpstr>Palatino Linotype</vt:lpstr>
      <vt:lpstr>Times New Roman</vt:lpstr>
      <vt:lpstr>Trebuchet MS</vt:lpstr>
      <vt:lpstr>Тема Office</vt:lpstr>
      <vt:lpstr>Исполнительная</vt:lpstr>
      <vt:lpstr>Воздушный поток</vt:lpstr>
      <vt:lpstr>Презентация PowerPoint</vt:lpstr>
      <vt:lpstr>Презентация PowerPoint</vt:lpstr>
      <vt:lpstr>Презентация PowerPoint</vt:lpstr>
      <vt:lpstr>Основные параметры бюджета городского поселения Приобье на 2023-2025 годы</vt:lpstr>
      <vt:lpstr>Презентация PowerPoint</vt:lpstr>
      <vt:lpstr>Объемы безвозмездных поступлений  от других бюджетов бюджетной системы Российской Федерации на 2023-2025 годы (тыс.руб.)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Мазуренко, Аксана Юрьевна</cp:lastModifiedBy>
  <cp:revision>205</cp:revision>
  <cp:lastPrinted>2017-04-21T04:32:52Z</cp:lastPrinted>
  <dcterms:modified xsi:type="dcterms:W3CDTF">2023-03-17T06:41:03Z</dcterms:modified>
</cp:coreProperties>
</file>